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4" r:id="rId3"/>
    <p:sldMasterId id="2147483696" r:id="rId4"/>
  </p:sldMasterIdLst>
  <p:sldIdLst>
    <p:sldId id="256" r:id="rId5"/>
    <p:sldId id="283" r:id="rId6"/>
    <p:sldId id="282" r:id="rId7"/>
    <p:sldId id="280" r:id="rId8"/>
    <p:sldId id="284" r:id="rId9"/>
    <p:sldId id="285" r:id="rId10"/>
    <p:sldId id="286" r:id="rId11"/>
    <p:sldId id="287" r:id="rId12"/>
    <p:sldId id="288" r:id="rId13"/>
    <p:sldId id="289" r:id="rId14"/>
    <p:sldId id="290" r:id="rId15"/>
    <p:sldId id="291" r:id="rId16"/>
    <p:sldId id="292" r:id="rId17"/>
    <p:sldId id="293" r:id="rId18"/>
    <p:sldId id="294" r:id="rId19"/>
    <p:sldId id="29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0D00"/>
    <a:srgbClr val="502800"/>
    <a:srgbClr val="361B00"/>
    <a:srgbClr val="663300"/>
    <a:srgbClr val="FF6600"/>
    <a:srgbClr val="074BB9"/>
    <a:srgbClr val="0214BE"/>
    <a:srgbClr val="FF5C01"/>
    <a:srgbClr val="FE50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3" d="100"/>
          <a:sy n="73" d="100"/>
        </p:scale>
        <p:origin x="58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C3B16F7-518A-4C11-804A-5E47CEC998E7}" type="datetimeFigureOut">
              <a:rPr lang="en-US" smtClean="0"/>
              <a:t>7/5/2018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3296942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C3B16F7-518A-4C11-804A-5E47CEC998E7}" type="datetimeFigureOut">
              <a:rPr lang="en-US" smtClean="0"/>
              <a:t>7/5/2018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37219762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C3B16F7-518A-4C11-804A-5E47CEC998E7}" type="datetimeFigureOut">
              <a:rPr lang="en-US" smtClean="0"/>
              <a:t>7/5/2018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37106021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EABBED5C-281E-D04B-A242-DC7B480DDB43}" type="datetimeFigureOut">
              <a:rPr lang="en-US" smtClean="0"/>
              <a:t>7/5/2018</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97E5A0CD-5DB2-A448-9B00-A28E358BABC7}" type="slidenum">
              <a:rPr lang="en-US" smtClean="0"/>
              <a:t>‹#›</a:t>
            </a:fld>
            <a:endParaRPr lang="en-US"/>
          </a:p>
        </p:txBody>
      </p:sp>
    </p:spTree>
    <p:extLst>
      <p:ext uri="{BB962C8B-B14F-4D97-AF65-F5344CB8AC3E}">
        <p14:creationId xmlns:p14="http://schemas.microsoft.com/office/powerpoint/2010/main" val="14388883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609600" y="1600201"/>
            <a:ext cx="10972800" cy="419354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EABBED5C-281E-D04B-A242-DC7B480DDB43}" type="datetimeFigureOut">
              <a:rPr lang="en-US" smtClean="0"/>
              <a:t>7/5/2018</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dirty="0"/>
          </a:p>
        </p:txBody>
      </p:sp>
    </p:spTree>
    <p:extLst>
      <p:ext uri="{BB962C8B-B14F-4D97-AF65-F5344CB8AC3E}">
        <p14:creationId xmlns:p14="http://schemas.microsoft.com/office/powerpoint/2010/main" val="25546766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EABBED5C-281E-D04B-A242-DC7B480DDB43}" type="datetimeFigureOut">
              <a:rPr lang="en-US" smtClean="0"/>
              <a:t>7/5/2018</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97E5A0CD-5DB2-A448-9B00-A28E358BABC7}" type="slidenum">
              <a:rPr lang="en-US" smtClean="0"/>
              <a:t>‹#›</a:t>
            </a:fld>
            <a:endParaRPr lang="en-US"/>
          </a:p>
        </p:txBody>
      </p:sp>
    </p:spTree>
    <p:extLst>
      <p:ext uri="{BB962C8B-B14F-4D97-AF65-F5344CB8AC3E}">
        <p14:creationId xmlns:p14="http://schemas.microsoft.com/office/powerpoint/2010/main" val="30819575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EABBED5C-281E-D04B-A242-DC7B480DDB43}" type="datetimeFigureOut">
              <a:rPr lang="en-US" smtClean="0"/>
              <a:t>7/5/2018</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97E5A0CD-5DB2-A448-9B00-A28E358BABC7}" type="slidenum">
              <a:rPr lang="en-US" smtClean="0"/>
              <a:t>‹#›</a:t>
            </a:fld>
            <a:endParaRPr lang="en-US"/>
          </a:p>
        </p:txBody>
      </p:sp>
    </p:spTree>
    <p:extLst>
      <p:ext uri="{BB962C8B-B14F-4D97-AF65-F5344CB8AC3E}">
        <p14:creationId xmlns:p14="http://schemas.microsoft.com/office/powerpoint/2010/main" val="31985507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609600" y="6356351"/>
            <a:ext cx="2844800" cy="365125"/>
          </a:xfrm>
          <a:prstGeom prst="rect">
            <a:avLst/>
          </a:prstGeom>
        </p:spPr>
        <p:txBody>
          <a:bodyPr/>
          <a:lstStyle/>
          <a:p>
            <a:fld id="{EABBED5C-281E-D04B-A242-DC7B480DDB43}" type="datetimeFigureOut">
              <a:rPr lang="en-US" smtClean="0"/>
              <a:t>7/5/2018</a:t>
            </a:fld>
            <a:endParaRPr lang="en-US"/>
          </a:p>
        </p:txBody>
      </p:sp>
      <p:sp>
        <p:nvSpPr>
          <p:cNvPr id="8" name="Footer Placeholder 7"/>
          <p:cNvSpPr>
            <a:spLocks noGrp="1"/>
          </p:cNvSpPr>
          <p:nvPr>
            <p:ph type="ftr" sz="quarter" idx="11"/>
          </p:nvPr>
        </p:nvSpPr>
        <p:spPr>
          <a:xfrm>
            <a:off x="4165600" y="6356351"/>
            <a:ext cx="3860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737600" y="6356351"/>
            <a:ext cx="2844800" cy="365125"/>
          </a:xfrm>
          <a:prstGeom prst="rect">
            <a:avLst/>
          </a:prstGeom>
        </p:spPr>
        <p:txBody>
          <a:bodyPr/>
          <a:lstStyle/>
          <a:p>
            <a:fld id="{97E5A0CD-5DB2-A448-9B00-A28E358BABC7}" type="slidenum">
              <a:rPr lang="en-US" smtClean="0"/>
              <a:t>‹#›</a:t>
            </a:fld>
            <a:endParaRPr lang="en-US"/>
          </a:p>
        </p:txBody>
      </p:sp>
    </p:spTree>
    <p:extLst>
      <p:ext uri="{BB962C8B-B14F-4D97-AF65-F5344CB8AC3E}">
        <p14:creationId xmlns:p14="http://schemas.microsoft.com/office/powerpoint/2010/main" val="12099774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609600" y="6356351"/>
            <a:ext cx="2844800" cy="365125"/>
          </a:xfrm>
          <a:prstGeom prst="rect">
            <a:avLst/>
          </a:prstGeom>
        </p:spPr>
        <p:txBody>
          <a:bodyPr/>
          <a:lstStyle/>
          <a:p>
            <a:fld id="{EABBED5C-281E-D04B-A242-DC7B480DDB43}" type="datetimeFigureOut">
              <a:rPr lang="en-US" smtClean="0"/>
              <a:t>7/5/2018</a:t>
            </a:fld>
            <a:endParaRPr lang="en-US"/>
          </a:p>
        </p:txBody>
      </p:sp>
      <p:sp>
        <p:nvSpPr>
          <p:cNvPr id="4" name="Footer Placeholder 3"/>
          <p:cNvSpPr>
            <a:spLocks noGrp="1"/>
          </p:cNvSpPr>
          <p:nvPr>
            <p:ph type="ftr" sz="quarter" idx="11"/>
          </p:nvPr>
        </p:nvSpPr>
        <p:spPr>
          <a:xfrm>
            <a:off x="4165600" y="6356351"/>
            <a:ext cx="3860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737600" y="6356351"/>
            <a:ext cx="2844800" cy="365125"/>
          </a:xfrm>
          <a:prstGeom prst="rect">
            <a:avLst/>
          </a:prstGeom>
        </p:spPr>
        <p:txBody>
          <a:bodyPr/>
          <a:lstStyle/>
          <a:p>
            <a:fld id="{97E5A0CD-5DB2-A448-9B00-A28E358BABC7}" type="slidenum">
              <a:rPr lang="en-US" smtClean="0"/>
              <a:t>‹#›</a:t>
            </a:fld>
            <a:endParaRPr lang="en-US"/>
          </a:p>
        </p:txBody>
      </p:sp>
    </p:spTree>
    <p:extLst>
      <p:ext uri="{BB962C8B-B14F-4D97-AF65-F5344CB8AC3E}">
        <p14:creationId xmlns:p14="http://schemas.microsoft.com/office/powerpoint/2010/main" val="12619505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9600" y="6356351"/>
            <a:ext cx="2844800" cy="365125"/>
          </a:xfrm>
          <a:prstGeom prst="rect">
            <a:avLst/>
          </a:prstGeom>
        </p:spPr>
        <p:txBody>
          <a:bodyPr/>
          <a:lstStyle/>
          <a:p>
            <a:fld id="{EABBED5C-281E-D04B-A242-DC7B480DDB43}" type="datetimeFigureOut">
              <a:rPr lang="en-US" smtClean="0"/>
              <a:t>7/5/2018</a:t>
            </a:fld>
            <a:endParaRPr lang="en-US"/>
          </a:p>
        </p:txBody>
      </p:sp>
      <p:sp>
        <p:nvSpPr>
          <p:cNvPr id="3" name="Footer Placeholder 2"/>
          <p:cNvSpPr>
            <a:spLocks noGrp="1"/>
          </p:cNvSpPr>
          <p:nvPr>
            <p:ph type="ftr" sz="quarter" idx="11"/>
          </p:nvPr>
        </p:nvSpPr>
        <p:spPr>
          <a:xfrm>
            <a:off x="4165600" y="6356351"/>
            <a:ext cx="3860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737600" y="6356351"/>
            <a:ext cx="2844800" cy="365125"/>
          </a:xfrm>
          <a:prstGeom prst="rect">
            <a:avLst/>
          </a:prstGeom>
        </p:spPr>
        <p:txBody>
          <a:bodyPr/>
          <a:lstStyle/>
          <a:p>
            <a:fld id="{97E5A0CD-5DB2-A448-9B00-A28E358BABC7}" type="slidenum">
              <a:rPr lang="en-US" smtClean="0"/>
              <a:t>‹#›</a:t>
            </a:fld>
            <a:endParaRPr lang="en-US"/>
          </a:p>
        </p:txBody>
      </p:sp>
    </p:spTree>
    <p:extLst>
      <p:ext uri="{BB962C8B-B14F-4D97-AF65-F5344CB8AC3E}">
        <p14:creationId xmlns:p14="http://schemas.microsoft.com/office/powerpoint/2010/main" val="36982696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EABBED5C-281E-D04B-A242-DC7B480DDB43}" type="datetimeFigureOut">
              <a:rPr lang="en-US" smtClean="0"/>
              <a:t>7/5/2018</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97E5A0CD-5DB2-A448-9B00-A28E358BABC7}" type="slidenum">
              <a:rPr lang="en-US" smtClean="0"/>
              <a:t>‹#›</a:t>
            </a:fld>
            <a:endParaRPr lang="en-US"/>
          </a:p>
        </p:txBody>
      </p:sp>
    </p:spTree>
    <p:extLst>
      <p:ext uri="{BB962C8B-B14F-4D97-AF65-F5344CB8AC3E}">
        <p14:creationId xmlns:p14="http://schemas.microsoft.com/office/powerpoint/2010/main" val="1968608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C3B16F7-518A-4C11-804A-5E47CEC998E7}" type="datetimeFigureOut">
              <a:rPr lang="en-US" smtClean="0"/>
              <a:t>7/5/2018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136898574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EABBED5C-281E-D04B-A242-DC7B480DDB43}" type="datetimeFigureOut">
              <a:rPr lang="en-US" smtClean="0"/>
              <a:t>7/5/2018</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97E5A0CD-5DB2-A448-9B00-A28E358BABC7}" type="slidenum">
              <a:rPr lang="en-US" smtClean="0"/>
              <a:t>‹#›</a:t>
            </a:fld>
            <a:endParaRPr lang="en-US"/>
          </a:p>
        </p:txBody>
      </p:sp>
    </p:spTree>
    <p:extLst>
      <p:ext uri="{BB962C8B-B14F-4D97-AF65-F5344CB8AC3E}">
        <p14:creationId xmlns:p14="http://schemas.microsoft.com/office/powerpoint/2010/main" val="5931327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EABBED5C-281E-D04B-A242-DC7B480DDB43}" type="datetimeFigureOut">
              <a:rPr lang="en-US" smtClean="0"/>
              <a:t>7/5/2018</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97E5A0CD-5DB2-A448-9B00-A28E358BABC7}" type="slidenum">
              <a:rPr lang="en-US" smtClean="0"/>
              <a:t>‹#›</a:t>
            </a:fld>
            <a:endParaRPr lang="en-US"/>
          </a:p>
        </p:txBody>
      </p:sp>
    </p:spTree>
    <p:extLst>
      <p:ext uri="{BB962C8B-B14F-4D97-AF65-F5344CB8AC3E}">
        <p14:creationId xmlns:p14="http://schemas.microsoft.com/office/powerpoint/2010/main" val="102900502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EABBED5C-281E-D04B-A242-DC7B480DDB43}" type="datetimeFigureOut">
              <a:rPr lang="en-US" smtClean="0"/>
              <a:t>7/5/2018</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97E5A0CD-5DB2-A448-9B00-A28E358BABC7}" type="slidenum">
              <a:rPr lang="en-US" smtClean="0"/>
              <a:t>‹#›</a:t>
            </a:fld>
            <a:endParaRPr lang="en-US"/>
          </a:p>
        </p:txBody>
      </p:sp>
    </p:spTree>
    <p:extLst>
      <p:ext uri="{BB962C8B-B14F-4D97-AF65-F5344CB8AC3E}">
        <p14:creationId xmlns:p14="http://schemas.microsoft.com/office/powerpoint/2010/main" val="14412454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6C3B16F7-518A-4C11-804A-5E47CEC998E7}" type="datetimeFigureOut">
              <a:rPr lang="en-US" smtClean="0"/>
              <a:t>7/5/2018</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38714178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609600" y="1600201"/>
            <a:ext cx="10972800" cy="419354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6C3B16F7-518A-4C11-804A-5E47CEC998E7}" type="datetimeFigureOut">
              <a:rPr lang="en-US" smtClean="0"/>
              <a:t>7/5/2018</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Tree>
    <p:extLst>
      <p:ext uri="{BB962C8B-B14F-4D97-AF65-F5344CB8AC3E}">
        <p14:creationId xmlns:p14="http://schemas.microsoft.com/office/powerpoint/2010/main" val="36097463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6C3B16F7-518A-4C11-804A-5E47CEC998E7}" type="datetimeFigureOut">
              <a:rPr lang="en-US" smtClean="0"/>
              <a:t>7/5/2018</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262129876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6C3B16F7-518A-4C11-804A-5E47CEC998E7}" type="datetimeFigureOut">
              <a:rPr lang="en-US" smtClean="0"/>
              <a:t>7/5/2018</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7272292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609600" y="6356351"/>
            <a:ext cx="2844800" cy="365125"/>
          </a:xfrm>
          <a:prstGeom prst="rect">
            <a:avLst/>
          </a:prstGeom>
        </p:spPr>
        <p:txBody>
          <a:bodyPr/>
          <a:lstStyle/>
          <a:p>
            <a:fld id="{6C3B16F7-518A-4C11-804A-5E47CEC998E7}" type="datetimeFigureOut">
              <a:rPr lang="en-US" smtClean="0"/>
              <a:t>7/5/2018</a:t>
            </a:fld>
            <a:endParaRPr lang="en-US"/>
          </a:p>
        </p:txBody>
      </p:sp>
      <p:sp>
        <p:nvSpPr>
          <p:cNvPr id="8" name="Footer Placeholder 7"/>
          <p:cNvSpPr>
            <a:spLocks noGrp="1"/>
          </p:cNvSpPr>
          <p:nvPr>
            <p:ph type="ftr" sz="quarter" idx="11"/>
          </p:nvPr>
        </p:nvSpPr>
        <p:spPr>
          <a:xfrm>
            <a:off x="4165600" y="6356351"/>
            <a:ext cx="3860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737600" y="6356351"/>
            <a:ext cx="2844800" cy="365125"/>
          </a:xfrm>
          <a:prstGeom prst="rect">
            <a:avLst/>
          </a:prstGeom>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68944464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609600" y="6356351"/>
            <a:ext cx="2844800" cy="365125"/>
          </a:xfrm>
          <a:prstGeom prst="rect">
            <a:avLst/>
          </a:prstGeom>
        </p:spPr>
        <p:txBody>
          <a:bodyPr/>
          <a:lstStyle/>
          <a:p>
            <a:fld id="{6C3B16F7-518A-4C11-804A-5E47CEC998E7}" type="datetimeFigureOut">
              <a:rPr lang="en-US" smtClean="0"/>
              <a:t>7/5/2018</a:t>
            </a:fld>
            <a:endParaRPr lang="en-US"/>
          </a:p>
        </p:txBody>
      </p:sp>
      <p:sp>
        <p:nvSpPr>
          <p:cNvPr id="4" name="Footer Placeholder 3"/>
          <p:cNvSpPr>
            <a:spLocks noGrp="1"/>
          </p:cNvSpPr>
          <p:nvPr>
            <p:ph type="ftr" sz="quarter" idx="11"/>
          </p:nvPr>
        </p:nvSpPr>
        <p:spPr>
          <a:xfrm>
            <a:off x="4165600" y="6356351"/>
            <a:ext cx="3860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737600" y="6356351"/>
            <a:ext cx="2844800" cy="365125"/>
          </a:xfrm>
          <a:prstGeom prst="rect">
            <a:avLst/>
          </a:prstGeom>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1843530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9600" y="6356351"/>
            <a:ext cx="2844800" cy="365125"/>
          </a:xfrm>
          <a:prstGeom prst="rect">
            <a:avLst/>
          </a:prstGeom>
        </p:spPr>
        <p:txBody>
          <a:bodyPr/>
          <a:lstStyle/>
          <a:p>
            <a:fld id="{6C3B16F7-518A-4C11-804A-5E47CEC998E7}" type="datetimeFigureOut">
              <a:rPr lang="en-US" smtClean="0"/>
              <a:t>7/5/2018</a:t>
            </a:fld>
            <a:endParaRPr lang="en-US"/>
          </a:p>
        </p:txBody>
      </p:sp>
      <p:sp>
        <p:nvSpPr>
          <p:cNvPr id="3" name="Footer Placeholder 2"/>
          <p:cNvSpPr>
            <a:spLocks noGrp="1"/>
          </p:cNvSpPr>
          <p:nvPr>
            <p:ph type="ftr" sz="quarter" idx="11"/>
          </p:nvPr>
        </p:nvSpPr>
        <p:spPr>
          <a:xfrm>
            <a:off x="4165600" y="6356351"/>
            <a:ext cx="3860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737600" y="6356351"/>
            <a:ext cx="2844800" cy="365125"/>
          </a:xfrm>
          <a:prstGeom prst="rect">
            <a:avLst/>
          </a:prstGeom>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696750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251468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6C3B16F7-518A-4C11-804A-5E47CEC998E7}" type="datetimeFigureOut">
              <a:rPr lang="en-US" smtClean="0"/>
              <a:t>7/5/2018</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363765343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6C3B16F7-518A-4C11-804A-5E47CEC998E7}" type="datetimeFigureOut">
              <a:rPr lang="en-US" smtClean="0"/>
              <a:t>7/5/2018</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20024932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6C3B16F7-518A-4C11-804A-5E47CEC998E7}" type="datetimeFigureOut">
              <a:rPr lang="en-US" smtClean="0"/>
              <a:t>7/5/2018</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225829452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6C3B16F7-518A-4C11-804A-5E47CEC998E7}" type="datetimeFigureOut">
              <a:rPr lang="en-US" smtClean="0"/>
              <a:t>7/5/2018</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32514928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95619A6-1AD0-6C45-9B23-CCE0986DA1DA}" type="datetimeFigureOut">
              <a:rPr lang="en-US" smtClean="0"/>
              <a:t>7/5/2018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FB0374-A2EC-B245-84D0-2DC6DF66F661}" type="slidenum">
              <a:rPr lang="en-US" smtClean="0"/>
              <a:t>‹#›</a:t>
            </a:fld>
            <a:endParaRPr lang="en-US"/>
          </a:p>
        </p:txBody>
      </p:sp>
    </p:spTree>
    <p:extLst>
      <p:ext uri="{BB962C8B-B14F-4D97-AF65-F5344CB8AC3E}">
        <p14:creationId xmlns:p14="http://schemas.microsoft.com/office/powerpoint/2010/main" val="143740942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95619A6-1AD0-6C45-9B23-CCE0986DA1DA}" type="datetimeFigureOut">
              <a:rPr lang="en-US" smtClean="0"/>
              <a:t>7/5/2018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FB0374-A2EC-B245-84D0-2DC6DF66F661}" type="slidenum">
              <a:rPr lang="en-US" smtClean="0"/>
              <a:t>‹#›</a:t>
            </a:fld>
            <a:endParaRPr lang="en-US"/>
          </a:p>
        </p:txBody>
      </p:sp>
    </p:spTree>
    <p:extLst>
      <p:ext uri="{BB962C8B-B14F-4D97-AF65-F5344CB8AC3E}">
        <p14:creationId xmlns:p14="http://schemas.microsoft.com/office/powerpoint/2010/main" val="289787028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9183975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95619A6-1AD0-6C45-9B23-CCE0986DA1DA}" type="datetimeFigureOut">
              <a:rPr lang="en-US" smtClean="0"/>
              <a:t>7/5/2018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FB0374-A2EC-B245-84D0-2DC6DF66F661}" type="slidenum">
              <a:rPr lang="en-US" smtClean="0"/>
              <a:t>‹#›</a:t>
            </a:fld>
            <a:endParaRPr lang="en-US"/>
          </a:p>
        </p:txBody>
      </p:sp>
    </p:spTree>
    <p:extLst>
      <p:ext uri="{BB962C8B-B14F-4D97-AF65-F5344CB8AC3E}">
        <p14:creationId xmlns:p14="http://schemas.microsoft.com/office/powerpoint/2010/main" val="141180313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95619A6-1AD0-6C45-9B23-CCE0986DA1DA}" type="datetimeFigureOut">
              <a:rPr lang="en-US" smtClean="0"/>
              <a:t>7/5/2018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FB0374-A2EC-B245-84D0-2DC6DF66F661}" type="slidenum">
              <a:rPr lang="en-US" smtClean="0"/>
              <a:t>‹#›</a:t>
            </a:fld>
            <a:endParaRPr lang="en-US"/>
          </a:p>
        </p:txBody>
      </p:sp>
    </p:spTree>
    <p:extLst>
      <p:ext uri="{BB962C8B-B14F-4D97-AF65-F5344CB8AC3E}">
        <p14:creationId xmlns:p14="http://schemas.microsoft.com/office/powerpoint/2010/main" val="354126773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95619A6-1AD0-6C45-9B23-CCE0986DA1DA}" type="datetimeFigureOut">
              <a:rPr lang="en-US" smtClean="0"/>
              <a:t>7/5/2018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FB0374-A2EC-B245-84D0-2DC6DF66F661}" type="slidenum">
              <a:rPr lang="en-US" smtClean="0"/>
              <a:t>‹#›</a:t>
            </a:fld>
            <a:endParaRPr lang="en-US"/>
          </a:p>
        </p:txBody>
      </p:sp>
    </p:spTree>
    <p:extLst>
      <p:ext uri="{BB962C8B-B14F-4D97-AF65-F5344CB8AC3E}">
        <p14:creationId xmlns:p14="http://schemas.microsoft.com/office/powerpoint/2010/main" val="39262335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C3B16F7-518A-4C11-804A-5E47CEC998E7}" type="datetimeFigureOut">
              <a:rPr lang="en-US" smtClean="0"/>
              <a:t>7/5/2018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8766876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5619A6-1AD0-6C45-9B23-CCE0986DA1DA}" type="datetimeFigureOut">
              <a:rPr lang="en-US" smtClean="0"/>
              <a:t>7/5/2018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FB0374-A2EC-B245-84D0-2DC6DF66F661}" type="slidenum">
              <a:rPr lang="en-US" smtClean="0"/>
              <a:t>‹#›</a:t>
            </a:fld>
            <a:endParaRPr lang="en-US"/>
          </a:p>
        </p:txBody>
      </p:sp>
    </p:spTree>
    <p:extLst>
      <p:ext uri="{BB962C8B-B14F-4D97-AF65-F5344CB8AC3E}">
        <p14:creationId xmlns:p14="http://schemas.microsoft.com/office/powerpoint/2010/main" val="289330484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5619A6-1AD0-6C45-9B23-CCE0986DA1DA}" type="datetimeFigureOut">
              <a:rPr lang="en-US" smtClean="0"/>
              <a:t>7/5/2018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FB0374-A2EC-B245-84D0-2DC6DF66F661}" type="slidenum">
              <a:rPr lang="en-US" smtClean="0"/>
              <a:t>‹#›</a:t>
            </a:fld>
            <a:endParaRPr lang="en-US"/>
          </a:p>
        </p:txBody>
      </p:sp>
    </p:spTree>
    <p:extLst>
      <p:ext uri="{BB962C8B-B14F-4D97-AF65-F5344CB8AC3E}">
        <p14:creationId xmlns:p14="http://schemas.microsoft.com/office/powerpoint/2010/main" val="163908104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5619A6-1AD0-6C45-9B23-CCE0986DA1DA}" type="datetimeFigureOut">
              <a:rPr lang="en-US" smtClean="0"/>
              <a:t>7/5/2018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FB0374-A2EC-B245-84D0-2DC6DF66F661}" type="slidenum">
              <a:rPr lang="en-US" smtClean="0"/>
              <a:t>‹#›</a:t>
            </a:fld>
            <a:endParaRPr lang="en-US"/>
          </a:p>
        </p:txBody>
      </p:sp>
    </p:spTree>
    <p:extLst>
      <p:ext uri="{BB962C8B-B14F-4D97-AF65-F5344CB8AC3E}">
        <p14:creationId xmlns:p14="http://schemas.microsoft.com/office/powerpoint/2010/main" val="159693853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95619A6-1AD0-6C45-9B23-CCE0986DA1DA}" type="datetimeFigureOut">
              <a:rPr lang="en-US" smtClean="0"/>
              <a:t>7/5/2018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FB0374-A2EC-B245-84D0-2DC6DF66F661}" type="slidenum">
              <a:rPr lang="en-US" smtClean="0"/>
              <a:t>‹#›</a:t>
            </a:fld>
            <a:endParaRPr lang="en-US"/>
          </a:p>
        </p:txBody>
      </p:sp>
    </p:spTree>
    <p:extLst>
      <p:ext uri="{BB962C8B-B14F-4D97-AF65-F5344CB8AC3E}">
        <p14:creationId xmlns:p14="http://schemas.microsoft.com/office/powerpoint/2010/main" val="27043997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95619A6-1AD0-6C45-9B23-CCE0986DA1DA}" type="datetimeFigureOut">
              <a:rPr lang="en-US" smtClean="0"/>
              <a:t>7/5/2018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FB0374-A2EC-B245-84D0-2DC6DF66F661}" type="slidenum">
              <a:rPr lang="en-US" smtClean="0"/>
              <a:t>‹#›</a:t>
            </a:fld>
            <a:endParaRPr lang="en-US"/>
          </a:p>
        </p:txBody>
      </p:sp>
    </p:spTree>
    <p:extLst>
      <p:ext uri="{BB962C8B-B14F-4D97-AF65-F5344CB8AC3E}">
        <p14:creationId xmlns:p14="http://schemas.microsoft.com/office/powerpoint/2010/main" val="41571313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C3B16F7-518A-4C11-804A-5E47CEC998E7}" type="datetimeFigureOut">
              <a:rPr lang="en-US" smtClean="0"/>
              <a:t>7/5/2018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4127406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C3B16F7-518A-4C11-804A-5E47CEC998E7}" type="datetimeFigureOut">
              <a:rPr lang="en-US" smtClean="0"/>
              <a:t>7/5/2018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20642373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3B16F7-518A-4C11-804A-5E47CEC998E7}" type="datetimeFigureOut">
              <a:rPr lang="en-US" smtClean="0"/>
              <a:t>7/5/2018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23934255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C3B16F7-518A-4C11-804A-5E47CEC998E7}" type="datetimeFigureOut">
              <a:rPr lang="en-US" smtClean="0"/>
              <a:t>7/5/2018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2330705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C3B16F7-518A-4C11-804A-5E47CEC998E7}" type="datetimeFigureOut">
              <a:rPr lang="en-US" smtClean="0"/>
              <a:t>7/5/2018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EC882B-02F8-46DE-BE2B-E80A352F5B86}" type="slidenum">
              <a:rPr lang="en-US" smtClean="0"/>
              <a:t>‹#›</a:t>
            </a:fld>
            <a:endParaRPr lang="en-US"/>
          </a:p>
        </p:txBody>
      </p:sp>
    </p:spTree>
    <p:extLst>
      <p:ext uri="{BB962C8B-B14F-4D97-AF65-F5344CB8AC3E}">
        <p14:creationId xmlns:p14="http://schemas.microsoft.com/office/powerpoint/2010/main" val="13381631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2.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pn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3B16F7-518A-4C11-804A-5E47CEC998E7}" type="datetimeFigureOut">
              <a:rPr lang="en-US" smtClean="0"/>
              <a:t>7/5/2018</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EC882B-02F8-46DE-BE2B-E80A352F5B86}" type="slidenum">
              <a:rPr lang="en-US" smtClean="0"/>
              <a:t>‹#›</a:t>
            </a:fld>
            <a:endParaRPr lang="en-US"/>
          </a:p>
        </p:txBody>
      </p:sp>
      <p:pic>
        <p:nvPicPr>
          <p:cNvPr id="9" name="Picture 8" descr="BrandBar_New_flag_only.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51020" y="5666008"/>
            <a:ext cx="13280983" cy="1553875"/>
          </a:xfrm>
          <a:prstGeom prst="rect">
            <a:avLst/>
          </a:prstGeom>
        </p:spPr>
      </p:pic>
    </p:spTree>
    <p:extLst>
      <p:ext uri="{BB962C8B-B14F-4D97-AF65-F5344CB8AC3E}">
        <p14:creationId xmlns:p14="http://schemas.microsoft.com/office/powerpoint/2010/main" val="1991821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powerpoint_template_interior.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0" y="6077712"/>
            <a:ext cx="12192000" cy="780288"/>
          </a:xfrm>
          <a:prstGeom prst="rect">
            <a:avLst/>
          </a:prstGeom>
        </p:spPr>
      </p:pic>
    </p:spTree>
    <p:extLst>
      <p:ext uri="{BB962C8B-B14F-4D97-AF65-F5344CB8AC3E}">
        <p14:creationId xmlns:p14="http://schemas.microsoft.com/office/powerpoint/2010/main" val="325401168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powerpoint_template_interior.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0" y="6077712"/>
            <a:ext cx="12192000" cy="780288"/>
          </a:xfrm>
          <a:prstGeom prst="rect">
            <a:avLst/>
          </a:prstGeom>
        </p:spPr>
      </p:pic>
    </p:spTree>
    <p:extLst>
      <p:ext uri="{BB962C8B-B14F-4D97-AF65-F5344CB8AC3E}">
        <p14:creationId xmlns:p14="http://schemas.microsoft.com/office/powerpoint/2010/main" val="316621666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5619A6-1AD0-6C45-9B23-CCE0986DA1DA}" type="datetimeFigureOut">
              <a:rPr lang="en-US" smtClean="0"/>
              <a:t>7/5/2018</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FB0374-A2EC-B245-84D0-2DC6DF66F661}" type="slidenum">
              <a:rPr lang="en-US" smtClean="0"/>
              <a:t>‹#›</a:t>
            </a:fld>
            <a:endParaRPr lang="en-US"/>
          </a:p>
        </p:txBody>
      </p:sp>
      <p:pic>
        <p:nvPicPr>
          <p:cNvPr id="9" name="Picture 8" descr="BrandBar_New_flag_only.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51020" y="5666008"/>
            <a:ext cx="13280983" cy="1553875"/>
          </a:xfrm>
          <a:prstGeom prst="rect">
            <a:avLst/>
          </a:prstGeom>
        </p:spPr>
      </p:pic>
    </p:spTree>
    <p:extLst>
      <p:ext uri="{BB962C8B-B14F-4D97-AF65-F5344CB8AC3E}">
        <p14:creationId xmlns:p14="http://schemas.microsoft.com/office/powerpoint/2010/main" val="344545783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 Id="rId5" Type="http://schemas.openxmlformats.org/officeDocument/2006/relationships/hyperlink" Target="https://edu.wyoming.gov/downloads/standards/final-2012-math-standards.pdf"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21604" y="148663"/>
            <a:ext cx="2545228" cy="2036182"/>
          </a:xfrm>
          <a:prstGeom prst="rect">
            <a:avLst/>
          </a:prstGeom>
        </p:spPr>
      </p:pic>
      <p:sp>
        <p:nvSpPr>
          <p:cNvPr id="2" name="Title 1"/>
          <p:cNvSpPr>
            <a:spLocks noGrp="1"/>
          </p:cNvSpPr>
          <p:nvPr>
            <p:ph type="ctrTitle"/>
          </p:nvPr>
        </p:nvSpPr>
        <p:spPr>
          <a:xfrm>
            <a:off x="914400" y="2362645"/>
            <a:ext cx="10363200" cy="1621525"/>
          </a:xfrm>
        </p:spPr>
        <p:txBody>
          <a:bodyPr>
            <a:normAutofit/>
          </a:bodyPr>
          <a:lstStyle/>
          <a:p>
            <a:r>
              <a:rPr lang="en-US" sz="6000" b="1" dirty="0" smtClean="0">
                <a:solidFill>
                  <a:srgbClr val="0070C0"/>
                </a:solidFill>
              </a:rPr>
              <a:t>Coin Game for Arduino</a:t>
            </a:r>
            <a:r>
              <a:rPr lang="en-US" sz="5400" b="1" dirty="0" smtClean="0">
                <a:solidFill>
                  <a:srgbClr val="0070C0"/>
                </a:solidFill>
              </a:rPr>
              <a:t/>
            </a:r>
            <a:br>
              <a:rPr lang="en-US" sz="5400" b="1" dirty="0" smtClean="0">
                <a:solidFill>
                  <a:srgbClr val="0070C0"/>
                </a:solidFill>
              </a:rPr>
            </a:br>
            <a:r>
              <a:rPr lang="en-US" sz="2000" b="1" dirty="0" smtClean="0">
                <a:solidFill>
                  <a:srgbClr val="0070C0"/>
                </a:solidFill>
              </a:rPr>
              <a:t>By Daniel Zhu</a:t>
            </a:r>
            <a:endParaRPr lang="en-US" sz="2000" b="1" dirty="0">
              <a:solidFill>
                <a:srgbClr val="0070C0"/>
              </a:solidFill>
            </a:endParaRPr>
          </a:p>
        </p:txBody>
      </p:sp>
      <p:sp>
        <p:nvSpPr>
          <p:cNvPr id="8" name="TextBox 7"/>
          <p:cNvSpPr txBox="1"/>
          <p:nvPr/>
        </p:nvSpPr>
        <p:spPr>
          <a:xfrm>
            <a:off x="3529181" y="6479816"/>
            <a:ext cx="7143173" cy="307777"/>
          </a:xfrm>
          <a:prstGeom prst="rect">
            <a:avLst/>
          </a:prstGeom>
          <a:noFill/>
        </p:spPr>
        <p:txBody>
          <a:bodyPr wrap="square" rtlCol="0">
            <a:spAutoFit/>
          </a:bodyPr>
          <a:lstStyle/>
          <a:p>
            <a:r>
              <a:rPr lang="en-US" sz="1400" b="1" dirty="0" smtClean="0">
                <a:solidFill>
                  <a:schemeClr val="bg1"/>
                </a:solidFill>
              </a:rPr>
              <a:t>ELECTRICAL AND COMPUTER ENGINEERING, COLLEGE OF ENGINEERING AND APPLIED SCIENCE</a:t>
            </a:r>
          </a:p>
        </p:txBody>
      </p:sp>
    </p:spTree>
    <p:extLst>
      <p:ext uri="{BB962C8B-B14F-4D97-AF65-F5344CB8AC3E}">
        <p14:creationId xmlns:p14="http://schemas.microsoft.com/office/powerpoint/2010/main" val="9664683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2"/>
          <a:stretch>
            <a:fillRect/>
          </a:stretch>
        </p:blipFill>
        <p:spPr>
          <a:xfrm>
            <a:off x="609600" y="571500"/>
            <a:ext cx="4124760" cy="5385163"/>
          </a:xfrm>
          <a:prstGeom prst="rect">
            <a:avLst/>
          </a:prstGeom>
        </p:spPr>
      </p:pic>
      <p:sp>
        <p:nvSpPr>
          <p:cNvPr id="2" name="Title 1"/>
          <p:cNvSpPr>
            <a:spLocks noGrp="1"/>
          </p:cNvSpPr>
          <p:nvPr>
            <p:ph type="title"/>
          </p:nvPr>
        </p:nvSpPr>
        <p:spPr>
          <a:xfrm>
            <a:off x="609600" y="0"/>
            <a:ext cx="10972800" cy="1143000"/>
          </a:xfrm>
        </p:spPr>
        <p:txBody>
          <a:bodyPr/>
          <a:lstStyle/>
          <a:p>
            <a:r>
              <a:rPr lang="en-US" dirty="0" smtClean="0">
                <a:solidFill>
                  <a:srgbClr val="FF0000"/>
                </a:solidFill>
              </a:rPr>
              <a:t>The Code</a:t>
            </a:r>
            <a:endParaRPr lang="en-US" dirty="0">
              <a:solidFill>
                <a:srgbClr val="FF0000"/>
              </a:solidFill>
            </a:endParaRPr>
          </a:p>
        </p:txBody>
      </p:sp>
      <p:pic>
        <p:nvPicPr>
          <p:cNvPr id="5" name="Picture 4"/>
          <p:cNvPicPr>
            <a:picLocks noChangeAspect="1"/>
          </p:cNvPicPr>
          <p:nvPr/>
        </p:nvPicPr>
        <p:blipFill>
          <a:blip r:embed="rId3"/>
          <a:stretch>
            <a:fillRect/>
          </a:stretch>
        </p:blipFill>
        <p:spPr>
          <a:xfrm>
            <a:off x="5859573" y="1143000"/>
            <a:ext cx="5722827" cy="3491049"/>
          </a:xfrm>
          <a:prstGeom prst="rect">
            <a:avLst/>
          </a:prstGeom>
        </p:spPr>
      </p:pic>
      <p:cxnSp>
        <p:nvCxnSpPr>
          <p:cNvPr id="7" name="Straight Arrow Connector 6"/>
          <p:cNvCxnSpPr/>
          <p:nvPr/>
        </p:nvCxnSpPr>
        <p:spPr>
          <a:xfrm flipV="1">
            <a:off x="3409406" y="1371600"/>
            <a:ext cx="2573383" cy="458506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4010297" y="3422469"/>
            <a:ext cx="1449977" cy="365760"/>
          </a:xfrm>
          <a:prstGeom prst="rect">
            <a:avLst/>
          </a:prstGeom>
          <a:solidFill>
            <a:schemeClr val="bg1"/>
          </a:solidFill>
        </p:spPr>
        <p:txBody>
          <a:bodyPr wrap="square" rtlCol="0">
            <a:spAutoFit/>
          </a:bodyPr>
          <a:lstStyle/>
          <a:p>
            <a:pPr algn="ctr"/>
            <a:r>
              <a:rPr lang="en-US" dirty="0" smtClean="0"/>
              <a:t>Continued</a:t>
            </a:r>
            <a:endParaRPr lang="en-US" dirty="0"/>
          </a:p>
        </p:txBody>
      </p:sp>
    </p:spTree>
    <p:extLst>
      <p:ext uri="{BB962C8B-B14F-4D97-AF65-F5344CB8AC3E}">
        <p14:creationId xmlns:p14="http://schemas.microsoft.com/office/powerpoint/2010/main" val="12907978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1143000"/>
          </a:xfrm>
        </p:spPr>
        <p:txBody>
          <a:bodyPr/>
          <a:lstStyle/>
          <a:p>
            <a:r>
              <a:rPr lang="en-US" dirty="0" smtClean="0">
                <a:solidFill>
                  <a:srgbClr val="FF0000"/>
                </a:solidFill>
              </a:rPr>
              <a:t>The Code</a:t>
            </a:r>
            <a:endParaRPr lang="en-US" dirty="0">
              <a:solidFill>
                <a:srgbClr val="FF0000"/>
              </a:solidFill>
            </a:endParaRPr>
          </a:p>
        </p:txBody>
      </p:sp>
      <p:pic>
        <p:nvPicPr>
          <p:cNvPr id="4" name="Picture 3"/>
          <p:cNvPicPr>
            <a:picLocks noChangeAspect="1"/>
          </p:cNvPicPr>
          <p:nvPr/>
        </p:nvPicPr>
        <p:blipFill>
          <a:blip r:embed="rId2"/>
          <a:stretch>
            <a:fillRect/>
          </a:stretch>
        </p:blipFill>
        <p:spPr>
          <a:xfrm>
            <a:off x="609600" y="697775"/>
            <a:ext cx="5085806" cy="5812350"/>
          </a:xfrm>
          <a:prstGeom prst="rect">
            <a:avLst/>
          </a:prstGeom>
        </p:spPr>
      </p:pic>
      <p:pic>
        <p:nvPicPr>
          <p:cNvPr id="6" name="Picture 5"/>
          <p:cNvPicPr>
            <a:picLocks noChangeAspect="1"/>
          </p:cNvPicPr>
          <p:nvPr/>
        </p:nvPicPr>
        <p:blipFill>
          <a:blip r:embed="rId3"/>
          <a:stretch>
            <a:fillRect/>
          </a:stretch>
        </p:blipFill>
        <p:spPr>
          <a:xfrm>
            <a:off x="6904486" y="715424"/>
            <a:ext cx="3331710" cy="3916849"/>
          </a:xfrm>
          <a:prstGeom prst="rect">
            <a:avLst/>
          </a:prstGeom>
        </p:spPr>
      </p:pic>
      <p:cxnSp>
        <p:nvCxnSpPr>
          <p:cNvPr id="8" name="Straight Arrow Connector 7"/>
          <p:cNvCxnSpPr/>
          <p:nvPr/>
        </p:nvCxnSpPr>
        <p:spPr>
          <a:xfrm flipV="1">
            <a:off x="3618411" y="914400"/>
            <a:ext cx="3238908" cy="569540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4702629" y="3540034"/>
            <a:ext cx="1162594" cy="369332"/>
          </a:xfrm>
          <a:prstGeom prst="rect">
            <a:avLst/>
          </a:prstGeom>
          <a:solidFill>
            <a:schemeClr val="bg1"/>
          </a:solidFill>
        </p:spPr>
        <p:txBody>
          <a:bodyPr wrap="square" rtlCol="0">
            <a:spAutoFit/>
          </a:bodyPr>
          <a:lstStyle/>
          <a:p>
            <a:pPr algn="ctr"/>
            <a:r>
              <a:rPr lang="en-US" dirty="0" smtClean="0"/>
              <a:t>Continued</a:t>
            </a:r>
            <a:endParaRPr lang="en-US" dirty="0"/>
          </a:p>
        </p:txBody>
      </p:sp>
      <p:pic>
        <p:nvPicPr>
          <p:cNvPr id="11" name="Picture 10"/>
          <p:cNvPicPr>
            <a:picLocks noChangeAspect="1"/>
          </p:cNvPicPr>
          <p:nvPr/>
        </p:nvPicPr>
        <p:blipFill>
          <a:blip r:embed="rId4"/>
          <a:stretch>
            <a:fillRect/>
          </a:stretch>
        </p:blipFill>
        <p:spPr>
          <a:xfrm>
            <a:off x="6857319" y="4632273"/>
            <a:ext cx="3426044" cy="1977533"/>
          </a:xfrm>
          <a:prstGeom prst="rect">
            <a:avLst/>
          </a:prstGeom>
        </p:spPr>
      </p:pic>
    </p:spTree>
    <p:extLst>
      <p:ext uri="{BB962C8B-B14F-4D97-AF65-F5344CB8AC3E}">
        <p14:creationId xmlns:p14="http://schemas.microsoft.com/office/powerpoint/2010/main" val="957352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1143000"/>
          </a:xfrm>
        </p:spPr>
        <p:txBody>
          <a:bodyPr/>
          <a:lstStyle/>
          <a:p>
            <a:r>
              <a:rPr lang="en-US" dirty="0" smtClean="0">
                <a:solidFill>
                  <a:srgbClr val="FF0000"/>
                </a:solidFill>
              </a:rPr>
              <a:t>The Code</a:t>
            </a:r>
            <a:endParaRPr lang="en-US" dirty="0">
              <a:solidFill>
                <a:srgbClr val="FF0000"/>
              </a:solidFill>
            </a:endParaRPr>
          </a:p>
        </p:txBody>
      </p:sp>
      <p:pic>
        <p:nvPicPr>
          <p:cNvPr id="4" name="Picture 3"/>
          <p:cNvPicPr>
            <a:picLocks noChangeAspect="1"/>
          </p:cNvPicPr>
          <p:nvPr/>
        </p:nvPicPr>
        <p:blipFill>
          <a:blip r:embed="rId2"/>
          <a:stretch>
            <a:fillRect/>
          </a:stretch>
        </p:blipFill>
        <p:spPr>
          <a:xfrm>
            <a:off x="609600" y="705395"/>
            <a:ext cx="6035523" cy="5225142"/>
          </a:xfrm>
          <a:prstGeom prst="rect">
            <a:avLst/>
          </a:prstGeom>
        </p:spPr>
      </p:pic>
      <p:pic>
        <p:nvPicPr>
          <p:cNvPr id="5" name="Picture 4"/>
          <p:cNvPicPr>
            <a:picLocks noChangeAspect="1"/>
          </p:cNvPicPr>
          <p:nvPr/>
        </p:nvPicPr>
        <p:blipFill>
          <a:blip r:embed="rId3"/>
          <a:stretch>
            <a:fillRect/>
          </a:stretch>
        </p:blipFill>
        <p:spPr>
          <a:xfrm>
            <a:off x="6645123" y="1143000"/>
            <a:ext cx="5058247" cy="4114799"/>
          </a:xfrm>
          <a:prstGeom prst="rect">
            <a:avLst/>
          </a:prstGeom>
        </p:spPr>
      </p:pic>
      <p:cxnSp>
        <p:nvCxnSpPr>
          <p:cNvPr id="7" name="Straight Arrow Connector 6"/>
          <p:cNvCxnSpPr/>
          <p:nvPr/>
        </p:nvCxnSpPr>
        <p:spPr>
          <a:xfrm flipV="1">
            <a:off x="2664823" y="1280160"/>
            <a:ext cx="4219303" cy="453281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4140926" y="3317966"/>
            <a:ext cx="1345474" cy="369332"/>
          </a:xfrm>
          <a:prstGeom prst="rect">
            <a:avLst/>
          </a:prstGeom>
          <a:solidFill>
            <a:schemeClr val="bg1"/>
          </a:solidFill>
        </p:spPr>
        <p:txBody>
          <a:bodyPr wrap="square" rtlCol="0">
            <a:spAutoFit/>
          </a:bodyPr>
          <a:lstStyle/>
          <a:p>
            <a:pPr algn="ctr"/>
            <a:r>
              <a:rPr lang="en-US" dirty="0" smtClean="0"/>
              <a:t>Continued</a:t>
            </a:r>
            <a:endParaRPr lang="en-US" dirty="0"/>
          </a:p>
        </p:txBody>
      </p:sp>
    </p:spTree>
    <p:extLst>
      <p:ext uri="{BB962C8B-B14F-4D97-AF65-F5344CB8AC3E}">
        <p14:creationId xmlns:p14="http://schemas.microsoft.com/office/powerpoint/2010/main" val="42312376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609600" y="1234757"/>
            <a:ext cx="8820284" cy="3572373"/>
          </a:xfrm>
          <a:prstGeom prst="rect">
            <a:avLst/>
          </a:prstGeom>
        </p:spPr>
      </p:pic>
      <p:sp>
        <p:nvSpPr>
          <p:cNvPr id="2" name="Title 1"/>
          <p:cNvSpPr>
            <a:spLocks noGrp="1"/>
          </p:cNvSpPr>
          <p:nvPr>
            <p:ph type="title"/>
          </p:nvPr>
        </p:nvSpPr>
        <p:spPr>
          <a:xfrm>
            <a:off x="609600" y="264683"/>
            <a:ext cx="10972800" cy="1143000"/>
          </a:xfrm>
        </p:spPr>
        <p:txBody>
          <a:bodyPr/>
          <a:lstStyle/>
          <a:p>
            <a:r>
              <a:rPr lang="en-US" dirty="0" smtClean="0">
                <a:solidFill>
                  <a:srgbClr val="FF0000"/>
                </a:solidFill>
              </a:rPr>
              <a:t>The Code</a:t>
            </a:r>
            <a:endParaRPr lang="en-US" dirty="0">
              <a:solidFill>
                <a:srgbClr val="FF0000"/>
              </a:solidFill>
            </a:endParaRPr>
          </a:p>
        </p:txBody>
      </p:sp>
      <p:sp>
        <p:nvSpPr>
          <p:cNvPr id="5" name="TextBox 4"/>
          <p:cNvSpPr txBox="1"/>
          <p:nvPr/>
        </p:nvSpPr>
        <p:spPr>
          <a:xfrm>
            <a:off x="5355771" y="1789613"/>
            <a:ext cx="4467498" cy="2308324"/>
          </a:xfrm>
          <a:prstGeom prst="rect">
            <a:avLst/>
          </a:prstGeom>
          <a:noFill/>
          <a:ln>
            <a:solidFill>
              <a:schemeClr val="tx1"/>
            </a:solidFill>
          </a:ln>
        </p:spPr>
        <p:txBody>
          <a:bodyPr wrap="square" rtlCol="0">
            <a:spAutoFit/>
          </a:bodyPr>
          <a:lstStyle/>
          <a:p>
            <a:r>
              <a:rPr lang="en-US" dirty="0" smtClean="0"/>
              <a:t>What happens if the user presses submit on an answer that is not correct? The text will display, but only if the guess is not correct.</a:t>
            </a:r>
          </a:p>
          <a:p>
            <a:endParaRPr lang="en-US" dirty="0"/>
          </a:p>
          <a:p>
            <a:r>
              <a:rPr lang="en-US" dirty="0" smtClean="0"/>
              <a:t>This is implemented using an else if statement, which executes only if the previous if condition was false AND the else if condition is true. </a:t>
            </a:r>
            <a:endParaRPr lang="en-US" dirty="0"/>
          </a:p>
        </p:txBody>
      </p:sp>
    </p:spTree>
    <p:extLst>
      <p:ext uri="{BB962C8B-B14F-4D97-AF65-F5344CB8AC3E}">
        <p14:creationId xmlns:p14="http://schemas.microsoft.com/office/powerpoint/2010/main" val="29431394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You’re Ready to Start Playing!</a:t>
            </a:r>
            <a:endParaRPr lang="en-US" dirty="0">
              <a:solidFill>
                <a:srgbClr val="FF0000"/>
              </a:solidFill>
            </a:endParaRPr>
          </a:p>
        </p:txBody>
      </p:sp>
      <p:sp>
        <p:nvSpPr>
          <p:cNvPr id="4" name="Content Placeholder 2"/>
          <p:cNvSpPr>
            <a:spLocks noGrp="1"/>
          </p:cNvSpPr>
          <p:nvPr>
            <p:ph idx="1"/>
          </p:nvPr>
        </p:nvSpPr>
        <p:spPr>
          <a:xfrm>
            <a:off x="609600" y="1149531"/>
            <a:ext cx="10972800" cy="4644217"/>
          </a:xfrm>
        </p:spPr>
        <p:txBody>
          <a:bodyPr/>
          <a:lstStyle/>
          <a:p>
            <a:pPr>
              <a:buFont typeface="Wingdings" panose="05000000000000000000" pitchFamily="2" charset="2"/>
              <a:buChar char="Ø"/>
            </a:pPr>
            <a:r>
              <a:rPr lang="en-US" sz="2800" dirty="0" smtClean="0"/>
              <a:t>Always double-check your wiring before plugging in the board and running the code. </a:t>
            </a:r>
          </a:p>
          <a:p>
            <a:pPr>
              <a:buFont typeface="Wingdings" panose="05000000000000000000" pitchFamily="2" charset="2"/>
              <a:buChar char="Ø"/>
            </a:pPr>
            <a:r>
              <a:rPr lang="en-US" sz="2800" dirty="0" smtClean="0"/>
              <a:t>Make sure that the Board and COM port are correct. Do this by finding the “Tools” tab in the Arduino toolbar, and then make sure:</a:t>
            </a:r>
          </a:p>
          <a:p>
            <a:pPr lvl="1">
              <a:buFont typeface="Wingdings" panose="05000000000000000000" pitchFamily="2" charset="2"/>
              <a:buChar char="Ø"/>
            </a:pPr>
            <a:r>
              <a:rPr lang="en-US" sz="2400" dirty="0" smtClean="0"/>
              <a:t>Board: “Arduino/</a:t>
            </a:r>
            <a:r>
              <a:rPr lang="en-US" sz="2400" dirty="0" err="1" smtClean="0"/>
              <a:t>Genuino</a:t>
            </a:r>
            <a:r>
              <a:rPr lang="en-US" sz="2400" dirty="0" smtClean="0"/>
              <a:t> Uno”</a:t>
            </a:r>
          </a:p>
          <a:p>
            <a:pPr lvl="1">
              <a:buFont typeface="Wingdings" panose="05000000000000000000" pitchFamily="2" charset="2"/>
              <a:buChar char="Ø"/>
            </a:pPr>
            <a:r>
              <a:rPr lang="en-US" sz="2400" dirty="0" smtClean="0"/>
              <a:t>Port: “COM# (Arduino/</a:t>
            </a:r>
            <a:r>
              <a:rPr lang="en-US" sz="2400" dirty="0" err="1" smtClean="0"/>
              <a:t>Genuino</a:t>
            </a:r>
            <a:r>
              <a:rPr lang="en-US" sz="2400" dirty="0" smtClean="0"/>
              <a:t> Uno)”</a:t>
            </a:r>
            <a:endParaRPr lang="en-US" sz="2400" dirty="0"/>
          </a:p>
        </p:txBody>
      </p:sp>
    </p:spTree>
    <p:extLst>
      <p:ext uri="{BB962C8B-B14F-4D97-AF65-F5344CB8AC3E}">
        <p14:creationId xmlns:p14="http://schemas.microsoft.com/office/powerpoint/2010/main" val="3796612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595"/>
            <a:ext cx="10972800" cy="1143000"/>
          </a:xfrm>
        </p:spPr>
        <p:txBody>
          <a:bodyPr/>
          <a:lstStyle/>
          <a:p>
            <a:r>
              <a:rPr lang="en-US" dirty="0" smtClean="0">
                <a:solidFill>
                  <a:srgbClr val="FF0000"/>
                </a:solidFill>
              </a:rPr>
              <a:t>Playing the Game</a:t>
            </a:r>
            <a:endParaRPr lang="en-US" dirty="0">
              <a:solidFill>
                <a:srgbClr val="FF0000"/>
              </a:solidFill>
            </a:endParaRPr>
          </a:p>
        </p:txBody>
      </p:sp>
      <p:sp>
        <p:nvSpPr>
          <p:cNvPr id="3" name="Content Placeholder 2"/>
          <p:cNvSpPr>
            <a:spLocks noGrp="1"/>
          </p:cNvSpPr>
          <p:nvPr>
            <p:ph idx="1"/>
          </p:nvPr>
        </p:nvSpPr>
        <p:spPr>
          <a:xfrm>
            <a:off x="609600" y="757646"/>
            <a:ext cx="10972800" cy="5036103"/>
          </a:xfrm>
        </p:spPr>
        <p:txBody>
          <a:bodyPr/>
          <a:lstStyle/>
          <a:p>
            <a:pPr>
              <a:buFont typeface="Wingdings" panose="05000000000000000000" pitchFamily="2" charset="2"/>
              <a:buChar char="Ø"/>
            </a:pPr>
            <a:r>
              <a:rPr lang="en-US" sz="2400" dirty="0" smtClean="0"/>
              <a:t>When the Arduino is plugged in, the LCD should display “Score: 0”, followed by “Use no more than 10 coins, please”, followed by “Ready, Set, Go!”</a:t>
            </a:r>
          </a:p>
          <a:p>
            <a:pPr>
              <a:buFont typeface="Wingdings" panose="05000000000000000000" pitchFamily="2" charset="2"/>
              <a:buChar char="Ø"/>
            </a:pPr>
            <a:r>
              <a:rPr lang="en-US" sz="2400" dirty="0" smtClean="0"/>
              <a:t>Two seconds later, the first problem will display on the top line, a random cent value between 1 and 99. </a:t>
            </a:r>
          </a:p>
          <a:p>
            <a:pPr>
              <a:buFont typeface="Wingdings" panose="05000000000000000000" pitchFamily="2" charset="2"/>
              <a:buChar char="Ø"/>
            </a:pPr>
            <a:r>
              <a:rPr lang="en-US" sz="2400" dirty="0" smtClean="0"/>
              <a:t>The circuit has five buttons. Four of them represent coins, and the last one is used to submit the answer: from left to right: Quarter, Dime, Nickel, Penny and Submit. </a:t>
            </a:r>
          </a:p>
          <a:p>
            <a:pPr>
              <a:buFont typeface="Wingdings" panose="05000000000000000000" pitchFamily="2" charset="2"/>
              <a:buChar char="Ø"/>
            </a:pPr>
            <a:endParaRPr lang="en-US" sz="2400" dirty="0"/>
          </a:p>
        </p:txBody>
      </p:sp>
      <p:pic>
        <p:nvPicPr>
          <p:cNvPr id="4" name="Picture 3"/>
          <p:cNvPicPr>
            <a:picLocks noChangeAspect="1"/>
          </p:cNvPicPr>
          <p:nvPr/>
        </p:nvPicPr>
        <p:blipFill>
          <a:blip r:embed="rId2"/>
          <a:stretch>
            <a:fillRect/>
          </a:stretch>
        </p:blipFill>
        <p:spPr>
          <a:xfrm>
            <a:off x="979447" y="3196387"/>
            <a:ext cx="5120907" cy="3473091"/>
          </a:xfrm>
          <a:prstGeom prst="rect">
            <a:avLst/>
          </a:prstGeom>
        </p:spPr>
      </p:pic>
    </p:spTree>
    <p:extLst>
      <p:ext uri="{BB962C8B-B14F-4D97-AF65-F5344CB8AC3E}">
        <p14:creationId xmlns:p14="http://schemas.microsoft.com/office/powerpoint/2010/main" val="536256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Playing the Game, cont.</a:t>
            </a:r>
            <a:endParaRPr lang="en-US" dirty="0">
              <a:solidFill>
                <a:srgbClr val="FF0000"/>
              </a:solidFill>
            </a:endParaRPr>
          </a:p>
        </p:txBody>
      </p:sp>
      <p:sp>
        <p:nvSpPr>
          <p:cNvPr id="3" name="Content Placeholder 2"/>
          <p:cNvSpPr>
            <a:spLocks noGrp="1"/>
          </p:cNvSpPr>
          <p:nvPr>
            <p:ph idx="1"/>
          </p:nvPr>
        </p:nvSpPr>
        <p:spPr>
          <a:xfrm>
            <a:off x="609600" y="1071155"/>
            <a:ext cx="10972800" cy="4722594"/>
          </a:xfrm>
        </p:spPr>
        <p:txBody>
          <a:bodyPr/>
          <a:lstStyle/>
          <a:p>
            <a:pPr>
              <a:buFont typeface="Wingdings" panose="05000000000000000000" pitchFamily="2" charset="2"/>
              <a:buChar char="Ø"/>
            </a:pPr>
            <a:r>
              <a:rPr lang="en-US" sz="2400" dirty="0" smtClean="0"/>
              <a:t>Add coins until the combined value of all of the inputted coins equals the amount displayed on the LCD screen. When satisfied, press the Submit button. Get to 10 correct answers to win! </a:t>
            </a:r>
          </a:p>
          <a:p>
            <a:pPr>
              <a:buFont typeface="Wingdings" panose="05000000000000000000" pitchFamily="2" charset="2"/>
              <a:buChar char="Ø"/>
            </a:pPr>
            <a:r>
              <a:rPr lang="en-US" sz="2400" dirty="0" smtClean="0"/>
              <a:t>Note that the game prevents you from using more than 10 coins, to prevent something like 37 cents from being reached by pressing penny 37 times. </a:t>
            </a:r>
          </a:p>
          <a:p>
            <a:pPr>
              <a:buFont typeface="Wingdings" panose="05000000000000000000" pitchFamily="2" charset="2"/>
              <a:buChar char="Ø"/>
            </a:pPr>
            <a:r>
              <a:rPr lang="en-US" sz="2400" dirty="0" smtClean="0"/>
              <a:t>It may be helpful to provide physical coins to the kids to go along with the game, so that they can use a visual aid to help count. </a:t>
            </a:r>
          </a:p>
          <a:p>
            <a:pPr>
              <a:buFont typeface="Wingdings" panose="05000000000000000000" pitchFamily="2" charset="2"/>
              <a:buChar char="Ø"/>
            </a:pPr>
            <a:r>
              <a:rPr lang="en-US" sz="2400" dirty="0" smtClean="0"/>
              <a:t>To re-start the game if the answer is incorrect or if more than 10 coins are used, press the red button above the USB plug-in. Enjoy!</a:t>
            </a:r>
            <a:endParaRPr lang="en-US" sz="2400" dirty="0"/>
          </a:p>
        </p:txBody>
      </p:sp>
      <p:pic>
        <p:nvPicPr>
          <p:cNvPr id="4" name="Picture 3"/>
          <p:cNvPicPr>
            <a:picLocks noChangeAspect="1"/>
          </p:cNvPicPr>
          <p:nvPr/>
        </p:nvPicPr>
        <p:blipFill>
          <a:blip r:embed="rId2"/>
          <a:stretch>
            <a:fillRect/>
          </a:stretch>
        </p:blipFill>
        <p:spPr>
          <a:xfrm>
            <a:off x="7886370" y="4376713"/>
            <a:ext cx="2584928" cy="2481287"/>
          </a:xfrm>
          <a:prstGeom prst="rect">
            <a:avLst/>
          </a:prstGeom>
        </p:spPr>
      </p:pic>
      <p:cxnSp>
        <p:nvCxnSpPr>
          <p:cNvPr id="6" name="Straight Arrow Connector 5"/>
          <p:cNvCxnSpPr/>
          <p:nvPr/>
        </p:nvCxnSpPr>
        <p:spPr>
          <a:xfrm>
            <a:off x="2651760" y="4611188"/>
            <a:ext cx="5643154" cy="56170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724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26890"/>
            <a:ext cx="10972800" cy="1143000"/>
          </a:xfrm>
        </p:spPr>
        <p:txBody>
          <a:bodyPr/>
          <a:lstStyle/>
          <a:p>
            <a:r>
              <a:rPr lang="en-US" dirty="0" smtClean="0">
                <a:solidFill>
                  <a:srgbClr val="FF0000"/>
                </a:solidFill>
              </a:rPr>
              <a:t>Goals</a:t>
            </a:r>
            <a:endParaRPr lang="en-US" dirty="0">
              <a:solidFill>
                <a:srgbClr val="FF0000"/>
              </a:solidFill>
            </a:endParaRPr>
          </a:p>
        </p:txBody>
      </p:sp>
      <p:sp>
        <p:nvSpPr>
          <p:cNvPr id="3" name="Content Placeholder 2"/>
          <p:cNvSpPr>
            <a:spLocks noGrp="1"/>
          </p:cNvSpPr>
          <p:nvPr>
            <p:ph idx="1"/>
          </p:nvPr>
        </p:nvSpPr>
        <p:spPr>
          <a:xfrm>
            <a:off x="609600" y="1306287"/>
            <a:ext cx="10972800" cy="4487462"/>
          </a:xfrm>
        </p:spPr>
        <p:txBody>
          <a:bodyPr>
            <a:normAutofit/>
          </a:bodyPr>
          <a:lstStyle/>
          <a:p>
            <a:pPr>
              <a:buFont typeface="Wingdings" panose="05000000000000000000" pitchFamily="2" charset="2"/>
              <a:buChar char="Ø"/>
            </a:pPr>
            <a:r>
              <a:rPr lang="en-US" sz="4000" dirty="0" smtClean="0">
                <a:solidFill>
                  <a:srgbClr val="0070C0"/>
                </a:solidFill>
              </a:rPr>
              <a:t>This module can be used by younger students to hone their counting skills in increments of one, five, ten and twenty-five.</a:t>
            </a:r>
          </a:p>
          <a:p>
            <a:pPr>
              <a:buFont typeface="Wingdings" panose="05000000000000000000" pitchFamily="2" charset="2"/>
              <a:buChar char="Ø"/>
            </a:pPr>
            <a:r>
              <a:rPr lang="en-US" sz="4000" dirty="0" smtClean="0">
                <a:solidFill>
                  <a:srgbClr val="0070C0"/>
                </a:solidFill>
              </a:rPr>
              <a:t>It is also useful to teach them to work with money, specifically how to give an exact amount of change.  </a:t>
            </a:r>
            <a:endParaRPr lang="en-US" sz="4000" dirty="0">
              <a:solidFill>
                <a:srgbClr val="0070C0"/>
              </a:solidFill>
            </a:endParaRPr>
          </a:p>
        </p:txBody>
      </p:sp>
    </p:spTree>
    <p:extLst>
      <p:ext uri="{BB962C8B-B14F-4D97-AF65-F5344CB8AC3E}">
        <p14:creationId xmlns:p14="http://schemas.microsoft.com/office/powerpoint/2010/main" val="22025260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26890"/>
            <a:ext cx="10972800" cy="1143000"/>
          </a:xfrm>
        </p:spPr>
        <p:txBody>
          <a:bodyPr/>
          <a:lstStyle/>
          <a:p>
            <a:r>
              <a:rPr lang="en-US" dirty="0" smtClean="0">
                <a:solidFill>
                  <a:srgbClr val="FF0000"/>
                </a:solidFill>
              </a:rPr>
              <a:t>Applicable Education Standards</a:t>
            </a:r>
            <a:endParaRPr lang="en-US" dirty="0">
              <a:solidFill>
                <a:srgbClr val="FF0000"/>
              </a:solidFill>
            </a:endParaRPr>
          </a:p>
        </p:txBody>
      </p:sp>
      <p:pic>
        <p:nvPicPr>
          <p:cNvPr id="3" name="Picture 2"/>
          <p:cNvPicPr>
            <a:picLocks noChangeAspect="1"/>
          </p:cNvPicPr>
          <p:nvPr/>
        </p:nvPicPr>
        <p:blipFill>
          <a:blip r:embed="rId2"/>
          <a:stretch>
            <a:fillRect/>
          </a:stretch>
        </p:blipFill>
        <p:spPr>
          <a:xfrm>
            <a:off x="2658291" y="1090429"/>
            <a:ext cx="6309360" cy="335010"/>
          </a:xfrm>
          <a:prstGeom prst="rect">
            <a:avLst/>
          </a:prstGeom>
        </p:spPr>
      </p:pic>
      <p:pic>
        <p:nvPicPr>
          <p:cNvPr id="4" name="Picture 3"/>
          <p:cNvPicPr>
            <a:picLocks noChangeAspect="1"/>
          </p:cNvPicPr>
          <p:nvPr/>
        </p:nvPicPr>
        <p:blipFill>
          <a:blip r:embed="rId3"/>
          <a:stretch>
            <a:fillRect/>
          </a:stretch>
        </p:blipFill>
        <p:spPr>
          <a:xfrm>
            <a:off x="2658291" y="1425439"/>
            <a:ext cx="5617029" cy="1320900"/>
          </a:xfrm>
          <a:prstGeom prst="rect">
            <a:avLst/>
          </a:prstGeom>
        </p:spPr>
      </p:pic>
      <p:pic>
        <p:nvPicPr>
          <p:cNvPr id="5" name="Picture 4"/>
          <p:cNvPicPr>
            <a:picLocks noChangeAspect="1"/>
          </p:cNvPicPr>
          <p:nvPr/>
        </p:nvPicPr>
        <p:blipFill>
          <a:blip r:embed="rId4"/>
          <a:stretch>
            <a:fillRect/>
          </a:stretch>
        </p:blipFill>
        <p:spPr>
          <a:xfrm>
            <a:off x="2658291" y="2746339"/>
            <a:ext cx="6309360" cy="3855720"/>
          </a:xfrm>
          <a:prstGeom prst="rect">
            <a:avLst/>
          </a:prstGeom>
        </p:spPr>
      </p:pic>
      <p:sp>
        <p:nvSpPr>
          <p:cNvPr id="6" name="TextBox 5"/>
          <p:cNvSpPr txBox="1"/>
          <p:nvPr/>
        </p:nvSpPr>
        <p:spPr>
          <a:xfrm>
            <a:off x="9287691" y="2416629"/>
            <a:ext cx="2704012" cy="1477328"/>
          </a:xfrm>
          <a:prstGeom prst="rect">
            <a:avLst/>
          </a:prstGeom>
          <a:noFill/>
        </p:spPr>
        <p:txBody>
          <a:bodyPr wrap="square" rtlCol="0">
            <a:spAutoFit/>
          </a:bodyPr>
          <a:lstStyle/>
          <a:p>
            <a:r>
              <a:rPr lang="en-US" dirty="0" smtClean="0"/>
              <a:t>See </a:t>
            </a:r>
            <a:r>
              <a:rPr lang="en-US" dirty="0"/>
              <a:t>Math Standards: </a:t>
            </a:r>
            <a:r>
              <a:rPr lang="en-US" dirty="0">
                <a:hlinkClick r:id="rId5"/>
              </a:rPr>
              <a:t>https://</a:t>
            </a:r>
            <a:r>
              <a:rPr lang="en-US" dirty="0" smtClean="0">
                <a:hlinkClick r:id="rId5"/>
              </a:rPr>
              <a:t>edu.wyoming.gov/downloads/standards/final-2012-math-standards.pdf</a:t>
            </a:r>
            <a:endParaRPr lang="en-US" dirty="0" smtClean="0"/>
          </a:p>
          <a:p>
            <a:endParaRPr lang="en-US" dirty="0"/>
          </a:p>
        </p:txBody>
      </p:sp>
    </p:spTree>
    <p:extLst>
      <p:ext uri="{BB962C8B-B14F-4D97-AF65-F5344CB8AC3E}">
        <p14:creationId xmlns:p14="http://schemas.microsoft.com/office/powerpoint/2010/main" val="2648763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26890"/>
            <a:ext cx="10972800" cy="1143000"/>
          </a:xfrm>
        </p:spPr>
        <p:txBody>
          <a:bodyPr/>
          <a:lstStyle/>
          <a:p>
            <a:r>
              <a:rPr lang="en-US" dirty="0" smtClean="0">
                <a:solidFill>
                  <a:srgbClr val="FF0000"/>
                </a:solidFill>
              </a:rPr>
              <a:t>Abstract</a:t>
            </a:r>
            <a:endParaRPr lang="en-US" dirty="0">
              <a:solidFill>
                <a:srgbClr val="FF0000"/>
              </a:solidFill>
            </a:endParaRPr>
          </a:p>
        </p:txBody>
      </p:sp>
      <p:sp>
        <p:nvSpPr>
          <p:cNvPr id="3" name="Content Placeholder 2"/>
          <p:cNvSpPr>
            <a:spLocks noGrp="1"/>
          </p:cNvSpPr>
          <p:nvPr>
            <p:ph idx="1"/>
          </p:nvPr>
        </p:nvSpPr>
        <p:spPr>
          <a:xfrm>
            <a:off x="609600" y="966651"/>
            <a:ext cx="10972800" cy="4827098"/>
          </a:xfrm>
        </p:spPr>
        <p:txBody>
          <a:bodyPr>
            <a:normAutofit/>
          </a:bodyPr>
          <a:lstStyle/>
          <a:p>
            <a:pPr>
              <a:buFont typeface="Wingdings" panose="05000000000000000000" pitchFamily="2" charset="2"/>
              <a:buChar char="Ø"/>
            </a:pPr>
            <a:r>
              <a:rPr lang="en-US" dirty="0" smtClean="0">
                <a:solidFill>
                  <a:srgbClr val="0070C0"/>
                </a:solidFill>
              </a:rPr>
              <a:t>The LCD screen will display a random number between 1 and 99, followed by the word “cents”. The user will have to reach that number by adding quarters, dimes, nickels and pennies together.  </a:t>
            </a:r>
          </a:p>
        </p:txBody>
      </p:sp>
      <p:pic>
        <p:nvPicPr>
          <p:cNvPr id="4" name="Picture 3"/>
          <p:cNvPicPr>
            <a:picLocks noChangeAspect="1"/>
          </p:cNvPicPr>
          <p:nvPr/>
        </p:nvPicPr>
        <p:blipFill>
          <a:blip r:embed="rId2"/>
          <a:stretch>
            <a:fillRect/>
          </a:stretch>
        </p:blipFill>
        <p:spPr>
          <a:xfrm rot="5400000">
            <a:off x="4103314" y="1524235"/>
            <a:ext cx="4180628" cy="6161999"/>
          </a:xfrm>
          <a:prstGeom prst="rect">
            <a:avLst/>
          </a:prstGeom>
        </p:spPr>
      </p:pic>
    </p:spTree>
    <p:extLst>
      <p:ext uri="{BB962C8B-B14F-4D97-AF65-F5344CB8AC3E}">
        <p14:creationId xmlns:p14="http://schemas.microsoft.com/office/powerpoint/2010/main" val="15160362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611"/>
            <a:ext cx="10972800" cy="1143000"/>
          </a:xfrm>
        </p:spPr>
        <p:txBody>
          <a:bodyPr/>
          <a:lstStyle/>
          <a:p>
            <a:r>
              <a:rPr lang="en-US" dirty="0" smtClean="0">
                <a:solidFill>
                  <a:srgbClr val="FF0000"/>
                </a:solidFill>
              </a:rPr>
              <a:t>Materials</a:t>
            </a:r>
            <a:endParaRPr lang="en-US" dirty="0">
              <a:solidFill>
                <a:srgbClr val="FF0000"/>
              </a:solidFill>
            </a:endParaRPr>
          </a:p>
        </p:txBody>
      </p:sp>
      <p:sp>
        <p:nvSpPr>
          <p:cNvPr id="3" name="Content Placeholder 2"/>
          <p:cNvSpPr>
            <a:spLocks noGrp="1"/>
          </p:cNvSpPr>
          <p:nvPr>
            <p:ph idx="1"/>
          </p:nvPr>
        </p:nvSpPr>
        <p:spPr>
          <a:xfrm>
            <a:off x="609600" y="1293223"/>
            <a:ext cx="10972800" cy="4500526"/>
          </a:xfrm>
        </p:spPr>
        <p:txBody>
          <a:bodyPr>
            <a:normAutofit/>
          </a:bodyPr>
          <a:lstStyle/>
          <a:p>
            <a:pPr>
              <a:buFont typeface="Wingdings" panose="05000000000000000000" pitchFamily="2" charset="2"/>
              <a:buChar char="Ø"/>
            </a:pPr>
            <a:r>
              <a:rPr lang="en-US" dirty="0" smtClean="0">
                <a:solidFill>
                  <a:srgbClr val="0070C0"/>
                </a:solidFill>
              </a:rPr>
              <a:t>Arduino Uno</a:t>
            </a:r>
          </a:p>
          <a:p>
            <a:pPr>
              <a:buFont typeface="Wingdings" panose="05000000000000000000" pitchFamily="2" charset="2"/>
              <a:buChar char="Ø"/>
            </a:pPr>
            <a:r>
              <a:rPr lang="en-US" dirty="0" smtClean="0">
                <a:solidFill>
                  <a:srgbClr val="0070C0"/>
                </a:solidFill>
              </a:rPr>
              <a:t>16 x 2 LCD</a:t>
            </a:r>
          </a:p>
          <a:p>
            <a:pPr>
              <a:buFont typeface="Wingdings" panose="05000000000000000000" pitchFamily="2" charset="2"/>
              <a:buChar char="Ø"/>
            </a:pPr>
            <a:r>
              <a:rPr lang="en-US" dirty="0" smtClean="0">
                <a:solidFill>
                  <a:srgbClr val="0070C0"/>
                </a:solidFill>
              </a:rPr>
              <a:t>Rotary potentiometer</a:t>
            </a:r>
          </a:p>
          <a:p>
            <a:pPr>
              <a:buFont typeface="Wingdings" panose="05000000000000000000" pitchFamily="2" charset="2"/>
              <a:buChar char="Ø"/>
            </a:pPr>
            <a:r>
              <a:rPr lang="en-US" dirty="0" smtClean="0">
                <a:solidFill>
                  <a:srgbClr val="0070C0"/>
                </a:solidFill>
              </a:rPr>
              <a:t>Five pushbuttons</a:t>
            </a:r>
          </a:p>
          <a:p>
            <a:pPr>
              <a:buFont typeface="Wingdings" panose="05000000000000000000" pitchFamily="2" charset="2"/>
              <a:buChar char="Ø"/>
            </a:pPr>
            <a:r>
              <a:rPr lang="en-US" dirty="0" smtClean="0">
                <a:solidFill>
                  <a:srgbClr val="0070C0"/>
                </a:solidFill>
              </a:rPr>
              <a:t>Six 220-</a:t>
            </a:r>
            <a:r>
              <a:rPr lang="el-GR" dirty="0" smtClean="0">
                <a:solidFill>
                  <a:srgbClr val="0070C0"/>
                </a:solidFill>
              </a:rPr>
              <a:t>Ω</a:t>
            </a:r>
            <a:r>
              <a:rPr lang="en-US" dirty="0" smtClean="0">
                <a:solidFill>
                  <a:srgbClr val="0070C0"/>
                </a:solidFill>
              </a:rPr>
              <a:t> resistors</a:t>
            </a:r>
          </a:p>
          <a:p>
            <a:pPr>
              <a:buFont typeface="Wingdings" panose="05000000000000000000" pitchFamily="2" charset="2"/>
              <a:buChar char="Ø"/>
            </a:pPr>
            <a:r>
              <a:rPr lang="en-US" dirty="0" smtClean="0">
                <a:solidFill>
                  <a:srgbClr val="0070C0"/>
                </a:solidFill>
              </a:rPr>
              <a:t>Many jumper wires</a:t>
            </a:r>
          </a:p>
        </p:txBody>
      </p:sp>
      <p:pic>
        <p:nvPicPr>
          <p:cNvPr id="4" name="Picture 3"/>
          <p:cNvPicPr>
            <a:picLocks noChangeAspect="1"/>
          </p:cNvPicPr>
          <p:nvPr/>
        </p:nvPicPr>
        <p:blipFill>
          <a:blip r:embed="rId2"/>
          <a:stretch>
            <a:fillRect/>
          </a:stretch>
        </p:blipFill>
        <p:spPr>
          <a:xfrm>
            <a:off x="5650501" y="609588"/>
            <a:ext cx="2579098" cy="3530610"/>
          </a:xfrm>
          <a:prstGeom prst="rect">
            <a:avLst/>
          </a:prstGeom>
        </p:spPr>
      </p:pic>
      <p:pic>
        <p:nvPicPr>
          <p:cNvPr id="5" name="Picture 4"/>
          <p:cNvPicPr>
            <a:picLocks noChangeAspect="1"/>
          </p:cNvPicPr>
          <p:nvPr/>
        </p:nvPicPr>
        <p:blipFill>
          <a:blip r:embed="rId3"/>
          <a:stretch>
            <a:fillRect/>
          </a:stretch>
        </p:blipFill>
        <p:spPr>
          <a:xfrm>
            <a:off x="8229599" y="609401"/>
            <a:ext cx="2429691" cy="3859553"/>
          </a:xfrm>
          <a:prstGeom prst="rect">
            <a:avLst/>
          </a:prstGeom>
        </p:spPr>
      </p:pic>
      <p:pic>
        <p:nvPicPr>
          <p:cNvPr id="6" name="Picture 5"/>
          <p:cNvPicPr>
            <a:picLocks noChangeAspect="1"/>
          </p:cNvPicPr>
          <p:nvPr/>
        </p:nvPicPr>
        <p:blipFill>
          <a:blip r:embed="rId4"/>
          <a:stretch>
            <a:fillRect/>
          </a:stretch>
        </p:blipFill>
        <p:spPr>
          <a:xfrm>
            <a:off x="6178867" y="4494890"/>
            <a:ext cx="1522367" cy="1522367"/>
          </a:xfrm>
          <a:prstGeom prst="rect">
            <a:avLst/>
          </a:prstGeom>
        </p:spPr>
      </p:pic>
      <p:sp>
        <p:nvSpPr>
          <p:cNvPr id="7" name="TextBox 6"/>
          <p:cNvSpPr txBox="1"/>
          <p:nvPr/>
        </p:nvSpPr>
        <p:spPr>
          <a:xfrm>
            <a:off x="6940050" y="5647925"/>
            <a:ext cx="1312137" cy="369332"/>
          </a:xfrm>
          <a:prstGeom prst="rect">
            <a:avLst/>
          </a:prstGeom>
          <a:noFill/>
        </p:spPr>
        <p:txBody>
          <a:bodyPr wrap="square" rtlCol="0">
            <a:spAutoFit/>
          </a:bodyPr>
          <a:lstStyle/>
          <a:p>
            <a:r>
              <a:rPr lang="en-US" dirty="0" smtClean="0"/>
              <a:t>Pushbutton</a:t>
            </a:r>
            <a:endParaRPr lang="en-US" sz="1600" dirty="0"/>
          </a:p>
        </p:txBody>
      </p:sp>
    </p:spTree>
    <p:extLst>
      <p:ext uri="{BB962C8B-B14F-4D97-AF65-F5344CB8AC3E}">
        <p14:creationId xmlns:p14="http://schemas.microsoft.com/office/powerpoint/2010/main" val="33914249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1143000"/>
          </a:xfrm>
        </p:spPr>
        <p:txBody>
          <a:bodyPr/>
          <a:lstStyle/>
          <a:p>
            <a:r>
              <a:rPr lang="en-US" dirty="0" smtClean="0">
                <a:solidFill>
                  <a:srgbClr val="FF0000"/>
                </a:solidFill>
              </a:rPr>
              <a:t>The Circuit</a:t>
            </a:r>
            <a:endParaRPr lang="en-US" dirty="0">
              <a:solidFill>
                <a:srgbClr val="FF0000"/>
              </a:solidFill>
            </a:endParaRPr>
          </a:p>
        </p:txBody>
      </p:sp>
      <p:pic>
        <p:nvPicPr>
          <p:cNvPr id="4" name="Picture 3"/>
          <p:cNvPicPr>
            <a:picLocks noChangeAspect="1"/>
          </p:cNvPicPr>
          <p:nvPr/>
        </p:nvPicPr>
        <p:blipFill>
          <a:blip r:embed="rId2"/>
          <a:stretch>
            <a:fillRect/>
          </a:stretch>
        </p:blipFill>
        <p:spPr>
          <a:xfrm>
            <a:off x="2846206" y="667567"/>
            <a:ext cx="6499588" cy="5336722"/>
          </a:xfrm>
          <a:prstGeom prst="rect">
            <a:avLst/>
          </a:prstGeom>
        </p:spPr>
      </p:pic>
      <p:sp>
        <p:nvSpPr>
          <p:cNvPr id="3" name="TextBox 2"/>
          <p:cNvSpPr txBox="1"/>
          <p:nvPr/>
        </p:nvSpPr>
        <p:spPr>
          <a:xfrm>
            <a:off x="609600" y="1593669"/>
            <a:ext cx="1989909" cy="2308324"/>
          </a:xfrm>
          <a:prstGeom prst="rect">
            <a:avLst/>
          </a:prstGeom>
          <a:noFill/>
          <a:ln>
            <a:solidFill>
              <a:schemeClr val="tx1"/>
            </a:solidFill>
          </a:ln>
        </p:spPr>
        <p:txBody>
          <a:bodyPr wrap="square" rtlCol="0">
            <a:spAutoFit/>
          </a:bodyPr>
          <a:lstStyle/>
          <a:p>
            <a:r>
              <a:rPr lang="en-US" dirty="0" smtClean="0"/>
              <a:t>The LCD is connected to ports 13, 12, 11, 10, 9 and 8.</a:t>
            </a:r>
          </a:p>
          <a:p>
            <a:endParaRPr lang="en-US" dirty="0"/>
          </a:p>
          <a:p>
            <a:r>
              <a:rPr lang="en-US" dirty="0" smtClean="0"/>
              <a:t>The buttons are connected to ports 6, 5, 4, 3 and 2.</a:t>
            </a:r>
            <a:endParaRPr lang="en-US" dirty="0"/>
          </a:p>
        </p:txBody>
      </p:sp>
    </p:spTree>
    <p:extLst>
      <p:ext uri="{BB962C8B-B14F-4D97-AF65-F5344CB8AC3E}">
        <p14:creationId xmlns:p14="http://schemas.microsoft.com/office/powerpoint/2010/main" val="1271581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1143000"/>
          </a:xfrm>
        </p:spPr>
        <p:txBody>
          <a:bodyPr/>
          <a:lstStyle/>
          <a:p>
            <a:r>
              <a:rPr lang="en-US" dirty="0" smtClean="0">
                <a:solidFill>
                  <a:srgbClr val="FF0000"/>
                </a:solidFill>
              </a:rPr>
              <a:t>Building the Circuit</a:t>
            </a:r>
            <a:endParaRPr lang="en-US" dirty="0">
              <a:solidFill>
                <a:srgbClr val="FF0000"/>
              </a:solidFill>
            </a:endParaRPr>
          </a:p>
        </p:txBody>
      </p:sp>
      <p:sp>
        <p:nvSpPr>
          <p:cNvPr id="4" name="Content Placeholder 2"/>
          <p:cNvSpPr>
            <a:spLocks noGrp="1"/>
          </p:cNvSpPr>
          <p:nvPr>
            <p:ph idx="1"/>
          </p:nvPr>
        </p:nvSpPr>
        <p:spPr>
          <a:xfrm>
            <a:off x="609600" y="666206"/>
            <a:ext cx="10972800" cy="5128169"/>
          </a:xfrm>
        </p:spPr>
        <p:txBody>
          <a:bodyPr/>
          <a:lstStyle/>
          <a:p>
            <a:pPr>
              <a:buFont typeface="Wingdings" panose="05000000000000000000" pitchFamily="2" charset="2"/>
              <a:buChar char="Ø"/>
            </a:pPr>
            <a:r>
              <a:rPr lang="en-US" dirty="0" smtClean="0"/>
              <a:t>The LCD is the most complex piece of the circuit, since it’s connected to a lot of wires. Refer to this diagram if there is confusion about what goes where. </a:t>
            </a:r>
          </a:p>
          <a:p>
            <a:pPr lvl="1"/>
            <a:endParaRPr lang="en-US" dirty="0"/>
          </a:p>
        </p:txBody>
      </p:sp>
      <p:pic>
        <p:nvPicPr>
          <p:cNvPr id="5" name="Picture 4"/>
          <p:cNvPicPr>
            <a:picLocks noChangeAspect="1"/>
          </p:cNvPicPr>
          <p:nvPr/>
        </p:nvPicPr>
        <p:blipFill>
          <a:blip r:embed="rId2"/>
          <a:stretch>
            <a:fillRect/>
          </a:stretch>
        </p:blipFill>
        <p:spPr>
          <a:xfrm>
            <a:off x="1520737" y="2496607"/>
            <a:ext cx="4944285" cy="3249450"/>
          </a:xfrm>
          <a:prstGeom prst="rect">
            <a:avLst/>
          </a:prstGeom>
        </p:spPr>
      </p:pic>
      <p:pic>
        <p:nvPicPr>
          <p:cNvPr id="7" name="Picture 6"/>
          <p:cNvPicPr>
            <a:picLocks noChangeAspect="1"/>
          </p:cNvPicPr>
          <p:nvPr/>
        </p:nvPicPr>
        <p:blipFill>
          <a:blip r:embed="rId3"/>
          <a:stretch>
            <a:fillRect/>
          </a:stretch>
        </p:blipFill>
        <p:spPr>
          <a:xfrm>
            <a:off x="6465022" y="2091188"/>
            <a:ext cx="5450296" cy="4060288"/>
          </a:xfrm>
          <a:prstGeom prst="rect">
            <a:avLst/>
          </a:prstGeom>
        </p:spPr>
      </p:pic>
    </p:spTree>
    <p:extLst>
      <p:ext uri="{BB962C8B-B14F-4D97-AF65-F5344CB8AC3E}">
        <p14:creationId xmlns:p14="http://schemas.microsoft.com/office/powerpoint/2010/main" val="2625828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17884"/>
            <a:ext cx="10972800" cy="1143000"/>
          </a:xfrm>
        </p:spPr>
        <p:txBody>
          <a:bodyPr/>
          <a:lstStyle/>
          <a:p>
            <a:r>
              <a:rPr lang="en-US" dirty="0" smtClean="0">
                <a:solidFill>
                  <a:srgbClr val="FF0000"/>
                </a:solidFill>
              </a:rPr>
              <a:t>Building the Circuit</a:t>
            </a:r>
            <a:endParaRPr lang="en-US" dirty="0">
              <a:solidFill>
                <a:srgbClr val="FF0000"/>
              </a:solidFill>
            </a:endParaRPr>
          </a:p>
        </p:txBody>
      </p:sp>
      <p:pic>
        <p:nvPicPr>
          <p:cNvPr id="4" name="Picture 3"/>
          <p:cNvPicPr>
            <a:picLocks noChangeAspect="1"/>
          </p:cNvPicPr>
          <p:nvPr/>
        </p:nvPicPr>
        <p:blipFill>
          <a:blip r:embed="rId2"/>
          <a:stretch>
            <a:fillRect/>
          </a:stretch>
        </p:blipFill>
        <p:spPr>
          <a:xfrm>
            <a:off x="138191" y="780824"/>
            <a:ext cx="5780481" cy="4744766"/>
          </a:xfrm>
          <a:prstGeom prst="rect">
            <a:avLst/>
          </a:prstGeom>
        </p:spPr>
      </p:pic>
      <p:pic>
        <p:nvPicPr>
          <p:cNvPr id="6" name="Picture 5"/>
          <p:cNvPicPr>
            <a:picLocks noChangeAspect="1"/>
          </p:cNvPicPr>
          <p:nvPr/>
        </p:nvPicPr>
        <p:blipFill>
          <a:blip r:embed="rId3"/>
          <a:stretch>
            <a:fillRect/>
          </a:stretch>
        </p:blipFill>
        <p:spPr>
          <a:xfrm>
            <a:off x="10627236" y="2351513"/>
            <a:ext cx="1201016" cy="1603387"/>
          </a:xfrm>
          <a:prstGeom prst="rect">
            <a:avLst/>
          </a:prstGeom>
        </p:spPr>
      </p:pic>
      <p:pic>
        <p:nvPicPr>
          <p:cNvPr id="7" name="Picture 6"/>
          <p:cNvPicPr>
            <a:picLocks noChangeAspect="1"/>
          </p:cNvPicPr>
          <p:nvPr/>
        </p:nvPicPr>
        <p:blipFill>
          <a:blip r:embed="rId4"/>
          <a:stretch>
            <a:fillRect/>
          </a:stretch>
        </p:blipFill>
        <p:spPr>
          <a:xfrm>
            <a:off x="5918672" y="780824"/>
            <a:ext cx="6273328" cy="3176291"/>
          </a:xfrm>
          <a:prstGeom prst="rect">
            <a:avLst/>
          </a:prstGeom>
        </p:spPr>
      </p:pic>
      <p:sp>
        <p:nvSpPr>
          <p:cNvPr id="8" name="TextBox 7"/>
          <p:cNvSpPr txBox="1"/>
          <p:nvPr/>
        </p:nvSpPr>
        <p:spPr>
          <a:xfrm>
            <a:off x="5918672" y="4019890"/>
            <a:ext cx="5909580" cy="923330"/>
          </a:xfrm>
          <a:prstGeom prst="rect">
            <a:avLst/>
          </a:prstGeom>
          <a:noFill/>
        </p:spPr>
        <p:txBody>
          <a:bodyPr wrap="square" rtlCol="0">
            <a:spAutoFit/>
          </a:bodyPr>
          <a:lstStyle/>
          <a:p>
            <a:r>
              <a:rPr lang="en-US" dirty="0" smtClean="0"/>
              <a:t>Also, make sure that each of the pushbuttons is connected to the correct numbered port</a:t>
            </a:r>
            <a:r>
              <a:rPr lang="en-US" dirty="0"/>
              <a:t>.</a:t>
            </a:r>
            <a:r>
              <a:rPr lang="en-US" dirty="0" smtClean="0"/>
              <a:t> </a:t>
            </a:r>
            <a:r>
              <a:rPr lang="en-US" dirty="0"/>
              <a:t>F</a:t>
            </a:r>
            <a:r>
              <a:rPr lang="en-US" dirty="0" smtClean="0"/>
              <a:t>rom left to right: button 1 -&gt; 6, button 2 -&gt; 5, button 3 -&gt; 4, button 4 -&gt; 3, and button 5 -&gt; 2.</a:t>
            </a:r>
            <a:endParaRPr lang="en-US" dirty="0"/>
          </a:p>
        </p:txBody>
      </p:sp>
    </p:spTree>
    <p:extLst>
      <p:ext uri="{BB962C8B-B14F-4D97-AF65-F5344CB8AC3E}">
        <p14:creationId xmlns:p14="http://schemas.microsoft.com/office/powerpoint/2010/main" val="994320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1143000"/>
          </a:xfrm>
        </p:spPr>
        <p:txBody>
          <a:bodyPr/>
          <a:lstStyle/>
          <a:p>
            <a:r>
              <a:rPr lang="en-US" dirty="0" smtClean="0">
                <a:solidFill>
                  <a:srgbClr val="FF0000"/>
                </a:solidFill>
              </a:rPr>
              <a:t>The Code</a:t>
            </a:r>
            <a:endParaRPr lang="en-US" dirty="0">
              <a:solidFill>
                <a:srgbClr val="FF0000"/>
              </a:solidFill>
            </a:endParaRPr>
          </a:p>
        </p:txBody>
      </p:sp>
      <p:sp>
        <p:nvSpPr>
          <p:cNvPr id="3" name="Content Placeholder 2"/>
          <p:cNvSpPr>
            <a:spLocks noGrp="1"/>
          </p:cNvSpPr>
          <p:nvPr>
            <p:ph idx="1"/>
          </p:nvPr>
        </p:nvSpPr>
        <p:spPr>
          <a:xfrm>
            <a:off x="609600" y="653143"/>
            <a:ext cx="10972800" cy="4960878"/>
          </a:xfrm>
        </p:spPr>
        <p:txBody>
          <a:bodyPr/>
          <a:lstStyle/>
          <a:p>
            <a:pPr>
              <a:buFont typeface="Wingdings" panose="05000000000000000000" pitchFamily="2" charset="2"/>
              <a:buChar char="Ø"/>
            </a:pPr>
            <a:r>
              <a:rPr lang="en-US" sz="2800" dirty="0" smtClean="0"/>
              <a:t>A few blocks of code are missing in the skeleton code. Refer to the next few slides to complete the code.</a:t>
            </a:r>
            <a:endParaRPr lang="en-US" sz="2800" dirty="0"/>
          </a:p>
        </p:txBody>
      </p:sp>
      <p:pic>
        <p:nvPicPr>
          <p:cNvPr id="6" name="Picture 5"/>
          <p:cNvPicPr>
            <a:picLocks noChangeAspect="1"/>
          </p:cNvPicPr>
          <p:nvPr/>
        </p:nvPicPr>
        <p:blipFill>
          <a:blip r:embed="rId2"/>
          <a:stretch>
            <a:fillRect/>
          </a:stretch>
        </p:blipFill>
        <p:spPr>
          <a:xfrm>
            <a:off x="609600" y="1487798"/>
            <a:ext cx="9736183" cy="4576831"/>
          </a:xfrm>
          <a:prstGeom prst="rect">
            <a:avLst/>
          </a:prstGeom>
        </p:spPr>
      </p:pic>
    </p:spTree>
    <p:extLst>
      <p:ext uri="{BB962C8B-B14F-4D97-AF65-F5344CB8AC3E}">
        <p14:creationId xmlns:p14="http://schemas.microsoft.com/office/powerpoint/2010/main" val="212073017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uwyo_powerpoint_template1 [Read-Only]" id="{4B645B48-1D4D-4A7E-A227-940AAC3A88AC}" vid="{38082606-69BA-4892-877D-46BB1B9206B6}"/>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uwyo_powerpoint_template1 [Read-Only]" id="{4B645B48-1D4D-4A7E-A227-940AAC3A88AC}" vid="{15DB65A0-2F0D-4341-9F81-3E8330120F27}"/>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uwyo_powerpoint_template1" id="{9FF3FD94-2CC6-4AF9-A58C-0BFA3B8AC712}" vid="{5B2A707F-13DF-4D6B-B0E5-C888C232B2AD}"/>
    </a:ext>
  </a:extLst>
</a:theme>
</file>

<file path=ppt/theme/theme4.xml><?xml version="1.0" encoding="utf-8"?>
<a:theme xmlns:a="http://schemas.openxmlformats.org/drawingml/2006/main" name="3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uwyo_powerpoint_template1" id="{9FF3FD94-2CC6-4AF9-A58C-0BFA3B8AC712}" vid="{86A0A6EA-5DAB-4AA0-8B81-BECB2D11361C}"/>
    </a:ext>
  </a:extLst>
</a:theme>
</file>

<file path=docProps/app.xml><?xml version="1.0" encoding="utf-8"?>
<Properties xmlns="http://schemas.openxmlformats.org/officeDocument/2006/extended-properties" xmlns:vt="http://schemas.openxmlformats.org/officeDocument/2006/docPropsVTypes">
  <Template>uwyo_powerpoint_template1</Template>
  <TotalTime>2916</TotalTime>
  <Words>642</Words>
  <Application>Microsoft Office PowerPoint</Application>
  <PresentationFormat>Widescreen</PresentationFormat>
  <Paragraphs>51</Paragraphs>
  <Slides>16</Slides>
  <Notes>0</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16</vt:i4>
      </vt:variant>
    </vt:vector>
  </HeadingPairs>
  <TitlesOfParts>
    <vt:vector size="23" baseType="lpstr">
      <vt:lpstr>Arial</vt:lpstr>
      <vt:lpstr>Calibri</vt:lpstr>
      <vt:lpstr>Wingdings</vt:lpstr>
      <vt:lpstr>Custom Design</vt:lpstr>
      <vt:lpstr>1_Custom Design</vt:lpstr>
      <vt:lpstr>2_Custom Design</vt:lpstr>
      <vt:lpstr>3_Custom Design</vt:lpstr>
      <vt:lpstr>Coin Game for Arduino By Daniel Zhu</vt:lpstr>
      <vt:lpstr>Goals</vt:lpstr>
      <vt:lpstr>Applicable Education Standards</vt:lpstr>
      <vt:lpstr>Abstract</vt:lpstr>
      <vt:lpstr>Materials</vt:lpstr>
      <vt:lpstr>The Circuit</vt:lpstr>
      <vt:lpstr>Building the Circuit</vt:lpstr>
      <vt:lpstr>Building the Circuit</vt:lpstr>
      <vt:lpstr>The Code</vt:lpstr>
      <vt:lpstr>The Code</vt:lpstr>
      <vt:lpstr>The Code</vt:lpstr>
      <vt:lpstr>The Code</vt:lpstr>
      <vt:lpstr>The Code</vt:lpstr>
      <vt:lpstr>You’re Ready to Start Playing!</vt:lpstr>
      <vt:lpstr>Playing the Game</vt:lpstr>
      <vt:lpstr>Playing the Game, cont.</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Sense Hat with Scratch</dc:title>
  <dc:creator>ESP</dc:creator>
  <cp:lastModifiedBy>Daniel Yumeng Zhu</cp:lastModifiedBy>
  <cp:revision>202</cp:revision>
  <dcterms:created xsi:type="dcterms:W3CDTF">2017-06-09T21:13:04Z</dcterms:created>
  <dcterms:modified xsi:type="dcterms:W3CDTF">2018-07-05T20:54:14Z</dcterms:modified>
</cp:coreProperties>
</file>

<file path=docProps/thumbnail.jpeg>
</file>